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91" r:id="rId5"/>
    <p:sldId id="392" r:id="rId6"/>
    <p:sldId id="386" r:id="rId7"/>
    <p:sldId id="387" r:id="rId8"/>
    <p:sldId id="388" r:id="rId9"/>
    <p:sldId id="323" r:id="rId10"/>
    <p:sldId id="332" r:id="rId11"/>
    <p:sldId id="360" r:id="rId12"/>
    <p:sldId id="382" r:id="rId13"/>
    <p:sldId id="369" r:id="rId14"/>
    <p:sldId id="376" r:id="rId15"/>
    <p:sldId id="384" r:id="rId16"/>
    <p:sldId id="383" r:id="rId17"/>
    <p:sldId id="257" r:id="rId18"/>
    <p:sldId id="379" r:id="rId19"/>
    <p:sldId id="356" r:id="rId20"/>
    <p:sldId id="389" r:id="rId21"/>
    <p:sldId id="390" r:id="rId2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FA6DDD-A8E0-4AEF-BDFF-C6FD6F750C81}">
          <p14:sldIdLst>
            <p14:sldId id="391"/>
            <p14:sldId id="392"/>
            <p14:sldId id="386"/>
            <p14:sldId id="387"/>
            <p14:sldId id="388"/>
            <p14:sldId id="323"/>
            <p14:sldId id="332"/>
            <p14:sldId id="360"/>
            <p14:sldId id="382"/>
            <p14:sldId id="369"/>
            <p14:sldId id="376"/>
            <p14:sldId id="384"/>
            <p14:sldId id="383"/>
            <p14:sldId id="257"/>
            <p14:sldId id="379"/>
            <p14:sldId id="356"/>
            <p14:sldId id="389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75EA89-5823-420F-0615-521441537512}" name="DVA - BROWN,Luke" initials="DB" userId="S::Luke.Brown@protected.dva.gov.au::9a09bb68-eb9b-42d8-9d29-a0bfe7951ad6" providerId="AD"/>
  <p188:author id="{A814F7B5-B0D2-88B9-6C06-446BAED61EFA}" name="Hill, Simon" initials="SH" userId="S::Simon.Hill@dva.gov.au::8ce2f9b9-27f2-4e47-8243-0d72a5b7243c" providerId="AD"/>
  <p188:author id="{39CFA6F8-49F4-E27C-0FC2-7DE40B59DEA5}" name="Tse, Elaine" initials="ET" userId="S::Elaine.Tse@dva.gov.au::cc214620-0812-4935-a9f9-e8759fd480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stman, Brian" initials="EB" lastIdx="2" clrIdx="0">
    <p:extLst>
      <p:ext uri="{19B8F6BF-5375-455C-9EA6-DF929625EA0E}">
        <p15:presenceInfo xmlns:p15="http://schemas.microsoft.com/office/powerpoint/2012/main" userId="S-1-5-21-803047604-1872696107-3413295598-18649" providerId="AD"/>
      </p:ext>
    </p:extLst>
  </p:cmAuthor>
  <p:cmAuthor id="2" name="Hill, Simon" initials="HS" lastIdx="12" clrIdx="1">
    <p:extLst>
      <p:ext uri="{19B8F6BF-5375-455C-9EA6-DF929625EA0E}">
        <p15:presenceInfo xmlns:p15="http://schemas.microsoft.com/office/powerpoint/2012/main" userId="S-1-5-21-803047604-1872696107-3413295598-18043" providerId="AD"/>
      </p:ext>
    </p:extLst>
  </p:cmAuthor>
  <p:cmAuthor id="3" name="Clifford, Wendy" initials="CW" lastIdx="3" clrIdx="2">
    <p:extLst>
      <p:ext uri="{19B8F6BF-5375-455C-9EA6-DF929625EA0E}">
        <p15:presenceInfo xmlns:p15="http://schemas.microsoft.com/office/powerpoint/2012/main" userId="S-1-5-21-803047604-1872696107-3413295598-16989" providerId="AD"/>
      </p:ext>
    </p:extLst>
  </p:cmAuthor>
  <p:cmAuthor id="4" name="Duncan, Kate" initials="DK" lastIdx="9" clrIdx="3">
    <p:extLst>
      <p:ext uri="{19B8F6BF-5375-455C-9EA6-DF929625EA0E}">
        <p15:presenceInfo xmlns:p15="http://schemas.microsoft.com/office/powerpoint/2012/main" userId="S-1-5-21-803047604-1872696107-3413295598-37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DF"/>
    <a:srgbClr val="458614"/>
    <a:srgbClr val="6E9E31"/>
    <a:srgbClr val="D5ECED"/>
    <a:srgbClr val="FF8A00"/>
    <a:srgbClr val="3E0E75"/>
    <a:srgbClr val="000000"/>
    <a:srgbClr val="5C00AF"/>
    <a:srgbClr val="E7E7E7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65031" autoAdjust="0"/>
  </p:normalViewPr>
  <p:slideViewPr>
    <p:cSldViewPr snapToGrid="0" snapToObjects="1">
      <p:cViewPr varScale="1">
        <p:scale>
          <a:sx n="71" d="100"/>
          <a:sy n="71" d="100"/>
        </p:scale>
        <p:origin x="223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16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404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636393-1854-0E46-82CB-406EEDDB7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C3EEE-1F9E-5849-B904-AC699ED4F7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B86B-4473-A74C-8C4A-13D82B714E8B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03ED0-2638-514F-AD06-36DAE2525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​‌OFFICIAL‌​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8DA6D-2244-1341-AD15-F24A61D660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24CC7-76C2-C84A-AFC0-EA18814B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810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1A628-F5DC-904C-A6A3-65D33790B0FB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​‌OFFICIAL‌​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45DF-2C54-7646-A826-A27BEFAB0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689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legislationrefor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legislationrefor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45DF-2C54-7646-A826-A27BEFAB0C8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60ED-B551-4465-8291-F6B83BD96E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DD0DC2F-C100-429F-AD5F-06E2BCB82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71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​‌OFFICIAL‌​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945DF-2C54-7646-A826-A27BEFAB0C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1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9075-DE6C-4778-ABBB-ADB0B75413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1AC8C1E-356D-42FF-BE57-6293B0FD5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7202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8E70-D8A2-4ABA-BB9D-24D683858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8FF593-FDE8-4159-98DF-F764EF88A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354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45DF-2C54-7646-A826-A27BEFAB0C8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60ED-B551-4465-8291-F6B83BD96E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DD0DC2F-C100-429F-AD5F-06E2BCB82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177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8E70-D8A2-4ABA-BB9D-24D683858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8FF593-FDE8-4159-98DF-F764EF88A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710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A full list of changes is available at </a:t>
            </a:r>
            <a:r>
              <a:rPr lang="en-AU" sz="1200" dirty="0">
                <a:hlinkClick r:id="rId3"/>
              </a:rPr>
              <a:t>www.dva.gov.au/legislationreform</a:t>
            </a:r>
            <a:r>
              <a:rPr lang="en-AU" sz="1200" dirty="0"/>
              <a:t> </a:t>
            </a:r>
            <a:endParaRPr lang="en-AU" sz="11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8E70-D8A2-4ABA-BB9D-24D683858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8FF593-FDE8-4159-98DF-F764EF88A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06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A full list of changes is available at </a:t>
            </a:r>
            <a:r>
              <a:rPr lang="en-AU" sz="1200" dirty="0">
                <a:hlinkClick r:id="rId3"/>
              </a:rPr>
              <a:t>www.dva.gov.au/legislationreform</a:t>
            </a:r>
            <a:r>
              <a:rPr lang="en-AU" sz="1200" dirty="0"/>
              <a:t> </a:t>
            </a:r>
            <a:endParaRPr lang="en-AU" sz="11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8E70-D8A2-4ABA-BB9D-24D683858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8FF593-FDE8-4159-98DF-F764EF88A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990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8E70-D8A2-4ABA-BB9D-24D683858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8FF593-FDE8-4159-98DF-F764EF88A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937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8E70-D8A2-4ABA-BB9D-24D683858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</p:spPr>
        <p:txBody>
          <a:bodyPr/>
          <a:lstStyle/>
          <a:p>
            <a:r>
              <a:rPr lang="en-AU" dirty="0"/>
              <a:t>​‌OFFICIAL‌​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88FF593-FDE8-4159-98DF-F764EF88AD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523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​‌OFFICIAL‌​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945DF-2C54-7646-A826-A27BEFAB0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0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​‌OFFICIAL‌​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945DF-2C54-7646-A826-A27BEFAB0C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10F9B7-4F23-D041-81AA-48744FAC35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4C20B-BCED-E946-85BD-C0A4B10A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95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6926-9BAD-3C45-A97D-6418C3BD3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046"/>
            <a:ext cx="9144000" cy="1232242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600">
                <a:solidFill>
                  <a:schemeClr val="bg1"/>
                </a:solidFill>
                <a:latin typeface="Calibri" panose="020F050202020403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08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F610-CDEC-DD42-8B0B-3931E2D9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ED5959-EE2E-6C4F-270B-BEDD59AE5021}"/>
              </a:ext>
            </a:extLst>
          </p:cNvPr>
          <p:cNvSpPr/>
          <p:nvPr userDrawn="1"/>
        </p:nvSpPr>
        <p:spPr>
          <a:xfrm>
            <a:off x="0" y="1077132"/>
            <a:ext cx="12192000" cy="50679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rgbClr val="D1E7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F1D0C9-C233-0DC5-9132-0242C0A3FD7C}"/>
              </a:ext>
            </a:extLst>
          </p:cNvPr>
          <p:cNvCxnSpPr>
            <a:cxnSpLocks/>
          </p:cNvCxnSpPr>
          <p:nvPr userDrawn="1"/>
        </p:nvCxnSpPr>
        <p:spPr>
          <a:xfrm>
            <a:off x="-1" y="962207"/>
            <a:ext cx="792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409D0D6-9874-027F-CD67-9D9EE911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553"/>
            <a:ext cx="10994679" cy="597082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15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D5959-EE2E-6C4F-270B-BEDD59AE5021}"/>
              </a:ext>
            </a:extLst>
          </p:cNvPr>
          <p:cNvSpPr/>
          <p:nvPr userDrawn="1"/>
        </p:nvSpPr>
        <p:spPr>
          <a:xfrm>
            <a:off x="0" y="1077132"/>
            <a:ext cx="12192000" cy="50679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rgbClr val="D1E7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F1D0C9-C233-0DC5-9132-0242C0A3FD7C}"/>
              </a:ext>
            </a:extLst>
          </p:cNvPr>
          <p:cNvCxnSpPr>
            <a:cxnSpLocks/>
          </p:cNvCxnSpPr>
          <p:nvPr userDrawn="1"/>
        </p:nvCxnSpPr>
        <p:spPr>
          <a:xfrm>
            <a:off x="-1" y="962207"/>
            <a:ext cx="792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409D0D6-9874-027F-CD67-9D9EE911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553"/>
            <a:ext cx="10994679" cy="597082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7C893-E761-46A7-0DA3-1363E0CD769A}"/>
              </a:ext>
            </a:extLst>
          </p:cNvPr>
          <p:cNvSpPr txBox="1"/>
          <p:nvPr userDrawn="1"/>
        </p:nvSpPr>
        <p:spPr>
          <a:xfrm>
            <a:off x="3878518" y="6197020"/>
            <a:ext cx="457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>
                <a:solidFill>
                  <a:schemeClr val="bg1"/>
                </a:solidFill>
              </a:rPr>
              <a:t>These scenarios are only illustrative and are not definitive outcomes.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F610-CDEC-DD42-8B0B-3931E2D9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9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5276EA-7CF4-8DF3-C48B-DA0FC6CD323E}"/>
              </a:ext>
            </a:extLst>
          </p:cNvPr>
          <p:cNvSpPr txBox="1"/>
          <p:nvPr userDrawn="1"/>
        </p:nvSpPr>
        <p:spPr>
          <a:xfrm>
            <a:off x="412687" y="184651"/>
            <a:ext cx="6788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accent1"/>
                </a:solidFill>
                <a:latin typeface="Rockwell" panose="02060603020205020403" pitchFamily="18" charset="0"/>
              </a:rPr>
              <a:t>Scenarios</a:t>
            </a:r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  </a:t>
            </a:r>
            <a:r>
              <a:rPr lang="en-A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1200" i="1" dirty="0">
                <a:solidFill>
                  <a:schemeClr val="accent1">
                    <a:lumMod val="75000"/>
                  </a:schemeClr>
                </a:solidFill>
              </a:rPr>
              <a:t>These scenarios are only illustrative and are not definitive outcomes.</a:t>
            </a:r>
            <a:endParaRPr lang="en-AU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13D02-2622-794C-BB82-3770E7CE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F610-CDEC-DD42-8B0B-3931E2D9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ED5959-EE2E-6C4F-270B-BEDD59AE5021}"/>
              </a:ext>
            </a:extLst>
          </p:cNvPr>
          <p:cNvSpPr/>
          <p:nvPr userDrawn="1"/>
        </p:nvSpPr>
        <p:spPr>
          <a:xfrm>
            <a:off x="0" y="878194"/>
            <a:ext cx="12192000" cy="5248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rgbClr val="D1E7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F1D0C9-C233-0DC5-9132-0242C0A3FD7C}"/>
              </a:ext>
            </a:extLst>
          </p:cNvPr>
          <p:cNvCxnSpPr>
            <a:cxnSpLocks/>
          </p:cNvCxnSpPr>
          <p:nvPr userDrawn="1"/>
        </p:nvCxnSpPr>
        <p:spPr>
          <a:xfrm>
            <a:off x="-1" y="715461"/>
            <a:ext cx="792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1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D5959-EE2E-6C4F-270B-BEDD59AE5021}"/>
              </a:ext>
            </a:extLst>
          </p:cNvPr>
          <p:cNvSpPr/>
          <p:nvPr userDrawn="1"/>
        </p:nvSpPr>
        <p:spPr>
          <a:xfrm>
            <a:off x="0" y="1077132"/>
            <a:ext cx="12192000" cy="50679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rgbClr val="D1E7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9F610-CDEC-DD42-8B0B-3931E2D9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0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l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D5959-EE2E-6C4F-270B-BEDD59AE5021}"/>
              </a:ext>
            </a:extLst>
          </p:cNvPr>
          <p:cNvSpPr/>
          <p:nvPr userDrawn="1"/>
        </p:nvSpPr>
        <p:spPr>
          <a:xfrm>
            <a:off x="0" y="1484767"/>
            <a:ext cx="12192000" cy="466031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rgbClr val="D1E7D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F1D0C9-C233-0DC5-9132-0242C0A3FD7C}"/>
              </a:ext>
            </a:extLst>
          </p:cNvPr>
          <p:cNvCxnSpPr>
            <a:cxnSpLocks/>
          </p:cNvCxnSpPr>
          <p:nvPr userDrawn="1"/>
        </p:nvCxnSpPr>
        <p:spPr>
          <a:xfrm>
            <a:off x="-1" y="1394237"/>
            <a:ext cx="792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D409D0D6-9874-027F-CD67-9D9EE911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552"/>
            <a:ext cx="10515600" cy="101109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71029-BDB0-2024-601F-A67A83CB4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37AEE5-F6B4-4D41-936C-FFEDA2F27C59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64000">
                <a:schemeClr val="accent1"/>
              </a:gs>
              <a:gs pos="100000">
                <a:srgbClr val="2F818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3DD2D-920F-7B4D-988E-2BBF41AB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ECB9-5C9E-1048-BE6D-401D37DB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71BF-83FA-F74E-8BCA-27AFCB65B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82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EE675-C4F5-F04D-A062-BBD7BFEF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8224"/>
            <a:ext cx="211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8F09C50-872B-D04D-8806-D9B1F4E15D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88229-6CDC-9443-B1A4-078D58C8B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4698" r="10713" b="60302"/>
          <a:stretch/>
        </p:blipFill>
        <p:spPr>
          <a:xfrm>
            <a:off x="10896000" y="6138000"/>
            <a:ext cx="1296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983E1-BFA9-7946-A9D4-522A93B7819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9" y="6158975"/>
            <a:ext cx="2257829" cy="676354"/>
          </a:xfrm>
          <a:prstGeom prst="rect">
            <a:avLst/>
          </a:prstGeom>
        </p:spPr>
      </p:pic>
      <p:sp>
        <p:nvSpPr>
          <p:cNvPr id="4" name="JS SlideHeader">
            <a:extLst>
              <a:ext uri="{FF2B5EF4-FFF2-40B4-BE49-F238E27FC236}">
                <a16:creationId xmlns:a16="http://schemas.microsoft.com/office/drawing/2014/main" id="{8E10CCF8-DDAF-464D-8433-8090F0848F02}"/>
              </a:ext>
            </a:extLst>
          </p:cNvPr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0" r:id="rId3"/>
    <p:sldLayoutId id="2147483657" r:id="rId4"/>
    <p:sldLayoutId id="2147483659" r:id="rId5"/>
    <p:sldLayoutId id="21474836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ockwell" panose="02060603020205020403" pitchFamily="18" charset="0"/>
          <a:ea typeface="Rockwell" panose="02060603020205020403" pitchFamily="18" charset="0"/>
          <a:cs typeface="Rockwell" panose="020606030202050204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a.gov.au/legislationrefor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ED32-2ECE-D545-AB79-B6657984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76" y="3368159"/>
            <a:ext cx="9316914" cy="2216101"/>
          </a:xfrm>
        </p:spPr>
        <p:txBody>
          <a:bodyPr>
            <a:normAutofit fontScale="90000"/>
          </a:bodyPr>
          <a:lstStyle/>
          <a:p>
            <a:pPr algn="l"/>
            <a:r>
              <a:rPr lang="en-AU" sz="56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Veteran Forum</a:t>
            </a:r>
            <a:br>
              <a:rPr lang="en-AU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AU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spc="-70" dirty="0">
                <a:solidFill>
                  <a:schemeClr val="accent5"/>
                </a:solidFill>
                <a:latin typeface="+mn-lt"/>
              </a:rPr>
              <a:t>Sydney – August 2024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297C86-B747-3845-B113-F5B5975D372A}"/>
              </a:ext>
            </a:extLst>
          </p:cNvPr>
          <p:cNvCxnSpPr>
            <a:cxnSpLocks/>
          </p:cNvCxnSpPr>
          <p:nvPr/>
        </p:nvCxnSpPr>
        <p:spPr>
          <a:xfrm>
            <a:off x="766119" y="5719000"/>
            <a:ext cx="1038371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54B0FC-732E-8A4C-BFF3-F1201F0958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0" y="337127"/>
            <a:ext cx="3566838" cy="10684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EB421C-1C49-0B4C-8165-AC7817F16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81" y="5173312"/>
            <a:ext cx="1828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1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DB4DF7-C7BE-B94D-DDDB-5CD75E90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For current VEA Veterans and Families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7FCEC-72A6-7444-967C-1BD0759E494E}"/>
              </a:ext>
            </a:extLst>
          </p:cNvPr>
          <p:cNvSpPr txBox="1"/>
          <p:nvPr/>
        </p:nvSpPr>
        <p:spPr>
          <a:xfrm>
            <a:off x="720000" y="1296000"/>
            <a:ext cx="114037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VEA pensions at commencement date will continue and be indexed</a:t>
            </a:r>
            <a:endParaRPr lang="en-AU" sz="2400" strike="sngStrike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No change to auto-grants of war widow/</a:t>
            </a:r>
            <a:r>
              <a:rPr lang="en-AU" sz="2400" dirty="0" err="1"/>
              <a:t>er’s</a:t>
            </a:r>
            <a:r>
              <a:rPr lang="en-AU" sz="2400" dirty="0"/>
              <a:t> pension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Additional compensation payable for a service-related death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Increased funeral compensation</a:t>
            </a:r>
            <a:endParaRPr lang="en-AU" sz="2400" strike="sngStrike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Consistent final date of payment when a veteran dies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Access to earnings-based incapacity payments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Impairment compensation can be taken as a lump sum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Eligible for Household Services and Attendant Care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51D851-A2EF-D0C0-72CA-26188836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For current DRCA Veterans and Families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7FCEC-72A6-7444-967C-1BD0759E494E}"/>
              </a:ext>
            </a:extLst>
          </p:cNvPr>
          <p:cNvSpPr txBox="1"/>
          <p:nvPr/>
        </p:nvSpPr>
        <p:spPr>
          <a:xfrm>
            <a:off x="720001" y="1296000"/>
            <a:ext cx="1051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Automatic transition to MRCA incapacity payments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Can appeal decisions to the Veterans’ Review Board (VRB)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Access to Special Rate Disability Pension, Veteran Gold Card, and education assistance for children, in certain circumstances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MRCA transition threshold test: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new condition accepted under the MRCA, or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at least 5-point increase in the person’s overall impairment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Whole-of-person assessment will apply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2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F7F2-E2CC-CACF-A590-998A314F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553"/>
            <a:ext cx="10994679" cy="597082"/>
          </a:xfrm>
        </p:spPr>
        <p:txBody>
          <a:bodyPr/>
          <a:lstStyle/>
          <a:p>
            <a:r>
              <a:rPr lang="en-AU" dirty="0"/>
              <a:t>What does this Bill mean for me?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6A0F45-A6B5-5FB2-E865-D3839D3B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09C50-872B-D04D-8806-D9B1F4E15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70C80-A096-922D-BA2B-BD735F95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64" y="1076115"/>
            <a:ext cx="4113162" cy="5400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85667-9E37-9B55-E519-88C7B8C6D71F}"/>
              </a:ext>
            </a:extLst>
          </p:cNvPr>
          <p:cNvSpPr txBox="1"/>
          <p:nvPr/>
        </p:nvSpPr>
        <p:spPr>
          <a:xfrm>
            <a:off x="5407785" y="1344817"/>
            <a:ext cx="62386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Bruce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lodges a Permanent Impairment (PI) claim due to worsening conditions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Bruce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undergoes a needs assessment and has his doctor complete an assessment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DVA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AU" sz="2000" dirty="0"/>
              <a:t>determines Bruce’s additional impairment levels (over and above his previous impairment levels under the VEA)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AU" sz="2000" dirty="0"/>
              <a:t>and converts that into a compensation amount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Bruce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choose to receive compensation for the worsening of his conditions as an increased fortnightly payment, or convert whole or part of the additional PI amount to a lump sum (maintaining the 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grandparented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fortnightly Disability Compensation Payment) under the VEA.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7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0E80B-9431-3619-BF45-6A8016950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11"/>
          <a:stretch/>
        </p:blipFill>
        <p:spPr>
          <a:xfrm>
            <a:off x="1018998" y="1055909"/>
            <a:ext cx="3970105" cy="4991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3A85D3-B1AF-25C1-A949-108E9B3D97EB}"/>
              </a:ext>
            </a:extLst>
          </p:cNvPr>
          <p:cNvSpPr txBox="1"/>
          <p:nvPr/>
        </p:nvSpPr>
        <p:spPr>
          <a:xfrm>
            <a:off x="5501091" y="1138773"/>
            <a:ext cx="6238672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Erin</a:t>
            </a:r>
            <a:r>
              <a:rPr lang="en-AU" sz="2000" dirty="0"/>
              <a:t> lodges a claim for her shoulder injury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DVA</a:t>
            </a:r>
            <a:r>
              <a:rPr lang="en-AU" sz="2000" dirty="0"/>
              <a:t> accepts liability and</a:t>
            </a:r>
            <a:r>
              <a:rPr lang="en-AU" sz="2000" b="1" dirty="0"/>
              <a:t> </a:t>
            </a:r>
            <a:r>
              <a:rPr lang="en-AU" sz="2000" dirty="0"/>
              <a:t>conducts a needs assessment which includes a claim lodged by </a:t>
            </a:r>
            <a:r>
              <a:rPr lang="en-AU" sz="2000" b="1" dirty="0"/>
              <a:t>Erin</a:t>
            </a:r>
            <a:r>
              <a:rPr lang="en-AU" sz="2000" dirty="0"/>
              <a:t> for Permanent Impairment (PI) compensation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Erin</a:t>
            </a:r>
            <a:r>
              <a:rPr lang="en-AU" sz="2000" dirty="0"/>
              <a:t> has her doctor complete an impairment assessment for all service-related conditions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DVA</a:t>
            </a:r>
            <a:r>
              <a:rPr lang="en-AU" sz="2000" dirty="0"/>
              <a:t> determines Erin’s additional impairment levels (over and above her previous impairment levels under the DRCA) and converts that into a compensation amount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Erin</a:t>
            </a:r>
            <a:r>
              <a:rPr lang="en-AU" sz="2000" dirty="0"/>
              <a:t> is given a choice of a fortnightly payment or an aged-based lump sum (or a combination)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Erin</a:t>
            </a:r>
            <a:r>
              <a:rPr lang="en-AU" sz="2000" dirty="0"/>
              <a:t> also receives a Gold Card as her total impairment is over 60 points (for previous DRCA conditions and new shoulder injury under the MRCA)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3F7F2-E2CC-CACF-A590-998A314F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3553"/>
            <a:ext cx="10994679" cy="597082"/>
          </a:xfrm>
        </p:spPr>
        <p:txBody>
          <a:bodyPr/>
          <a:lstStyle/>
          <a:p>
            <a:r>
              <a:rPr lang="en-AU" dirty="0"/>
              <a:t>What does this Bill mean for me?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6A0F45-A6B5-5FB2-E865-D3839D3B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4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65841D-3BDC-B240-B9F0-C7AA03F7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7" y="981054"/>
            <a:ext cx="7882144" cy="5125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9457F8-A260-A896-C497-E88A609DA2FE}"/>
              </a:ext>
            </a:extLst>
          </p:cNvPr>
          <p:cNvSpPr txBox="1"/>
          <p:nvPr/>
        </p:nvSpPr>
        <p:spPr>
          <a:xfrm>
            <a:off x="8111524" y="1016262"/>
            <a:ext cx="396000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Greg’s partner </a:t>
            </a:r>
            <a:r>
              <a:rPr lang="en-AU" sz="2000" dirty="0"/>
              <a:t>lodges a claim in respect of his death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DVA</a:t>
            </a:r>
            <a:r>
              <a:rPr lang="en-AU" sz="2000" dirty="0"/>
              <a:t> accepts liability for Greg’s death as being service-related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Greg’s partner</a:t>
            </a:r>
            <a:r>
              <a:rPr lang="en-AU" sz="2000" dirty="0"/>
              <a:t> is given a choice of a fortnightly payment or an aged-based lump sum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DVA</a:t>
            </a:r>
            <a:r>
              <a:rPr lang="en-AU" sz="2000" dirty="0"/>
              <a:t> pays additional compensation as Greg’s death is related to his service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Greg’s child </a:t>
            </a:r>
            <a:r>
              <a:rPr lang="en-AU" sz="2000" dirty="0"/>
              <a:t>receives a fortnightly payment, a lump sum and  education assistance.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Greg’s family </a:t>
            </a:r>
            <a:r>
              <a:rPr lang="en-AU" sz="2000" dirty="0"/>
              <a:t>receives a higher amount of funeral compensation for a service-related death</a:t>
            </a:r>
            <a:endParaRPr lang="en-AU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E5E75-1415-1369-B4FF-A0FDEA15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this Bill mean for my family?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82733-8666-83C7-C84A-8AF63D19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4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8E61F6-EC43-F845-82C1-2910BD82F054}"/>
              </a:ext>
            </a:extLst>
          </p:cNvPr>
          <p:cNvSpPr txBox="1">
            <a:spLocks/>
          </p:cNvSpPr>
          <p:nvPr/>
        </p:nvSpPr>
        <p:spPr>
          <a:xfrm>
            <a:off x="838198" y="1247614"/>
            <a:ext cx="7337613" cy="4545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74998-78D7-0F4C-B5CA-4575075DB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6"/>
          <a:stretch/>
        </p:blipFill>
        <p:spPr>
          <a:xfrm>
            <a:off x="8634709" y="0"/>
            <a:ext cx="3557291" cy="6858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29FE471-144A-8A46-8EF1-9984088882DB}"/>
              </a:ext>
            </a:extLst>
          </p:cNvPr>
          <p:cNvSpPr txBox="1">
            <a:spLocks/>
          </p:cNvSpPr>
          <p:nvPr/>
        </p:nvSpPr>
        <p:spPr>
          <a:xfrm>
            <a:off x="2782908" y="2523989"/>
            <a:ext cx="6317611" cy="44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92A48-7772-5B4C-8CBE-F978424EB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0"/>
          <a:stretch/>
        </p:blipFill>
        <p:spPr>
          <a:xfrm>
            <a:off x="8635792" y="0"/>
            <a:ext cx="355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77FCEC-72A6-7444-967C-1BD0759E494E}"/>
              </a:ext>
            </a:extLst>
          </p:cNvPr>
          <p:cNvSpPr txBox="1"/>
          <p:nvPr/>
        </p:nvSpPr>
        <p:spPr>
          <a:xfrm>
            <a:off x="762353" y="1767879"/>
            <a:ext cx="10667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Please visit DVA’s website </a:t>
            </a:r>
            <a:r>
              <a:rPr lang="en-AU" sz="2400" dirty="0">
                <a:hlinkClick r:id="rId3"/>
              </a:rPr>
              <a:t>www.dva.gov.au/legislationreform</a:t>
            </a:r>
            <a:endParaRPr lang="en-AU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In addition to the Bill, resources include: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information booklet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scenarios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frequently asked questions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2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D265CF-8564-B11E-1C00-D7A67E2F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What is available to help you understand how the Bill would operate? 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B67F2-2769-3796-4F86-4EA26EE3D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0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12C15-4201-4256-8E2E-560B61F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B0C26-2F28-81BE-69EB-0BF3F1F2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Veteran Forum – Sydney – August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40A50-ECCE-C46A-6259-713EC7AFB08D}"/>
              </a:ext>
            </a:extLst>
          </p:cNvPr>
          <p:cNvSpPr txBox="1">
            <a:spLocks/>
          </p:cNvSpPr>
          <p:nvPr/>
        </p:nvSpPr>
        <p:spPr>
          <a:xfrm>
            <a:off x="1801896" y="1978983"/>
            <a:ext cx="8874178" cy="44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Q&amp;A session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3600" b="1" dirty="0">
              <a:solidFill>
                <a:schemeClr val="accent1"/>
              </a:solidFill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Matt Keogh MP, Minister for Veterans’ Affairs and Defence Personnel</a:t>
            </a:r>
          </a:p>
        </p:txBody>
      </p:sp>
    </p:spTree>
    <p:extLst>
      <p:ext uri="{BB962C8B-B14F-4D97-AF65-F5344CB8AC3E}">
        <p14:creationId xmlns:p14="http://schemas.microsoft.com/office/powerpoint/2010/main" val="291528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12C15-4201-4256-8E2E-560B61F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B0C26-2F28-81BE-69EB-0BF3F1F2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Veteran Forum – Sydney – August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40A50-ECCE-C46A-6259-713EC7AFB08D}"/>
              </a:ext>
            </a:extLst>
          </p:cNvPr>
          <p:cNvSpPr txBox="1">
            <a:spLocks/>
          </p:cNvSpPr>
          <p:nvPr/>
        </p:nvSpPr>
        <p:spPr>
          <a:xfrm>
            <a:off x="1658911" y="1454197"/>
            <a:ext cx="9464964" cy="3348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Thank you for attending the Veteran Forum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sz="2000" b="1" dirty="0">
              <a:solidFill>
                <a:schemeClr val="accent1"/>
              </a:solidFill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8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You can keep up to date with DVA information via our website – dva.gov.au, or through Facebook, Instagram, You Tube or LinkedIn – search for </a:t>
            </a:r>
            <a:r>
              <a:rPr lang="en-AU" sz="2800" b="1" i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Australian Government Department of Veterans’ Affairs</a:t>
            </a:r>
          </a:p>
        </p:txBody>
      </p:sp>
    </p:spTree>
    <p:extLst>
      <p:ext uri="{BB962C8B-B14F-4D97-AF65-F5344CB8AC3E}">
        <p14:creationId xmlns:p14="http://schemas.microsoft.com/office/powerpoint/2010/main" val="182754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12C15-4201-4256-8E2E-560B61F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B0C26-2F28-81BE-69EB-0BF3F1F2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Veteran Forum – Sydney – August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40A50-ECCE-C46A-6259-713EC7AFB08D}"/>
              </a:ext>
            </a:extLst>
          </p:cNvPr>
          <p:cNvSpPr txBox="1">
            <a:spLocks/>
          </p:cNvSpPr>
          <p:nvPr/>
        </p:nvSpPr>
        <p:spPr>
          <a:xfrm>
            <a:off x="1801896" y="1978983"/>
            <a:ext cx="8874178" cy="44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Welcome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3600" b="1" dirty="0">
              <a:solidFill>
                <a:schemeClr val="accent1"/>
              </a:solidFill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Sonia Gregory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Deputy Commissioner NSW/ACT, Department of Veterans’ Affairs</a:t>
            </a:r>
          </a:p>
        </p:txBody>
      </p:sp>
    </p:spTree>
    <p:extLst>
      <p:ext uri="{BB962C8B-B14F-4D97-AF65-F5344CB8AC3E}">
        <p14:creationId xmlns:p14="http://schemas.microsoft.com/office/powerpoint/2010/main" val="319004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12C15-4201-4256-8E2E-560B61F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B0C26-2F28-81BE-69EB-0BF3F1F2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Veteran Forum – Sydney – August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40A50-ECCE-C46A-6259-713EC7AFB08D}"/>
              </a:ext>
            </a:extLst>
          </p:cNvPr>
          <p:cNvSpPr txBox="1">
            <a:spLocks/>
          </p:cNvSpPr>
          <p:nvPr/>
        </p:nvSpPr>
        <p:spPr>
          <a:xfrm>
            <a:off x="1658911" y="1440032"/>
            <a:ext cx="8874178" cy="44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Agenda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3600" b="1" dirty="0">
              <a:solidFill>
                <a:schemeClr val="accent1"/>
              </a:solidFill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5EAF14-DB61-B997-B4C8-B72A55C09480}"/>
              </a:ext>
            </a:extLst>
          </p:cNvPr>
          <p:cNvGraphicFramePr>
            <a:graphicFrameLocks noGrp="1"/>
          </p:cNvGraphicFramePr>
          <p:nvPr/>
        </p:nvGraphicFramePr>
        <p:xfrm>
          <a:off x="1658911" y="2261154"/>
          <a:ext cx="9070821" cy="34204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55807">
                  <a:extLst>
                    <a:ext uri="{9D8B030D-6E8A-4147-A177-3AD203B41FA5}">
                      <a16:colId xmlns:a16="http://schemas.microsoft.com/office/drawing/2014/main" val="1980654677"/>
                    </a:ext>
                  </a:extLst>
                </a:gridCol>
                <a:gridCol w="4874781">
                  <a:extLst>
                    <a:ext uri="{9D8B030D-6E8A-4147-A177-3AD203B41FA5}">
                      <a16:colId xmlns:a16="http://schemas.microsoft.com/office/drawing/2014/main" val="649993374"/>
                    </a:ext>
                  </a:extLst>
                </a:gridCol>
                <a:gridCol w="1640233">
                  <a:extLst>
                    <a:ext uri="{9D8B030D-6E8A-4147-A177-3AD203B41FA5}">
                      <a16:colId xmlns:a16="http://schemas.microsoft.com/office/drawing/2014/main" val="3590606849"/>
                    </a:ext>
                  </a:extLst>
                </a:gridCol>
              </a:tblGrid>
              <a:tr h="451711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Timings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7132"/>
                  </a:ext>
                </a:extLst>
              </a:tr>
              <a:tr h="451711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Sonia Gregory, Deputy Commissioner NSW/ACT, Department of Veterans’ Affairs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3:00 – 3:05pm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7226"/>
                  </a:ext>
                </a:extLst>
              </a:tr>
              <a:tr h="451711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Minister’s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Matt Keogh MP, Minister for Veterans’ Affairs and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Defence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Personnel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3:05 – 3:20pm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54025"/>
                  </a:ext>
                </a:extLst>
              </a:tr>
              <a:tr h="779666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Veterans Legislation 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Luke Brown/Simon Hill, Department of Veterans’ Affairs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3:20 – 3:50pm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5190"/>
                  </a:ext>
                </a:extLst>
              </a:tr>
              <a:tr h="451711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Matt Keogh MP, Minister for Veterans’ Affairs and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Defence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Personnel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3:50 – 4:45pm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369272"/>
                  </a:ext>
                </a:extLst>
              </a:tr>
              <a:tr h="451711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ptos" panose="020B0004020202020204" pitchFamily="34" charset="0"/>
                        </a:rPr>
                        <a:t>Close and refreshments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4:45 – 5:00pm</a:t>
                      </a:r>
                      <a:endParaRPr lang="en-AU" sz="16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51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81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12C15-4201-4256-8E2E-560B61F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B0C26-2F28-81BE-69EB-0BF3F1F2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Veteran Forum – Sydney – August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40A50-ECCE-C46A-6259-713EC7AFB08D}"/>
              </a:ext>
            </a:extLst>
          </p:cNvPr>
          <p:cNvSpPr txBox="1">
            <a:spLocks/>
          </p:cNvSpPr>
          <p:nvPr/>
        </p:nvSpPr>
        <p:spPr>
          <a:xfrm>
            <a:off x="1801896" y="1978983"/>
            <a:ext cx="8874178" cy="44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Minister’s Address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3600" b="1" dirty="0">
              <a:solidFill>
                <a:schemeClr val="accent1"/>
              </a:solidFill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Matt Keogh MP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Minister for Veterans’ Affairs and Defence Personnel</a:t>
            </a:r>
          </a:p>
        </p:txBody>
      </p:sp>
    </p:spTree>
    <p:extLst>
      <p:ext uri="{BB962C8B-B14F-4D97-AF65-F5344CB8AC3E}">
        <p14:creationId xmlns:p14="http://schemas.microsoft.com/office/powerpoint/2010/main" val="360155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12C15-4201-4256-8E2E-560B61F2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2B0C26-2F28-81BE-69EB-0BF3F1F2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Veteran Forum – Sydney – August 2024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40A50-ECCE-C46A-6259-713EC7AFB08D}"/>
              </a:ext>
            </a:extLst>
          </p:cNvPr>
          <p:cNvSpPr txBox="1">
            <a:spLocks/>
          </p:cNvSpPr>
          <p:nvPr/>
        </p:nvSpPr>
        <p:spPr>
          <a:xfrm>
            <a:off x="1801896" y="1978983"/>
            <a:ext cx="8874178" cy="44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Veterans’ Legislation Reform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AU" sz="3600" b="1" dirty="0">
              <a:solidFill>
                <a:schemeClr val="accent1"/>
              </a:solidFill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Luke Brown and Simon Hill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Department of Veterans’ Affairs</a:t>
            </a:r>
          </a:p>
        </p:txBody>
      </p:sp>
    </p:spTree>
    <p:extLst>
      <p:ext uri="{BB962C8B-B14F-4D97-AF65-F5344CB8AC3E}">
        <p14:creationId xmlns:p14="http://schemas.microsoft.com/office/powerpoint/2010/main" val="180556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ED32-2ECE-D545-AB79-B6657984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76" y="3368159"/>
            <a:ext cx="9316914" cy="2216101"/>
          </a:xfrm>
        </p:spPr>
        <p:txBody>
          <a:bodyPr>
            <a:normAutofit fontScale="90000"/>
          </a:bodyPr>
          <a:lstStyle/>
          <a:p>
            <a:pPr algn="l"/>
            <a:r>
              <a:rPr lang="en-AU" sz="56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Veterans’ Entitlements, Treatment and Support (Simplification and Harmonisation) Bill 2024</a:t>
            </a:r>
            <a:br>
              <a:rPr lang="en-AU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0" spc="-70" dirty="0">
                <a:solidFill>
                  <a:schemeClr val="accent5"/>
                </a:solidFill>
                <a:latin typeface="+mn-lt"/>
              </a:rPr>
              <a:t>Creating a simpler, easier to use system for the veteran community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297C86-B747-3845-B113-F5B5975D372A}"/>
              </a:ext>
            </a:extLst>
          </p:cNvPr>
          <p:cNvCxnSpPr>
            <a:cxnSpLocks/>
          </p:cNvCxnSpPr>
          <p:nvPr/>
        </p:nvCxnSpPr>
        <p:spPr>
          <a:xfrm>
            <a:off x="766119" y="5719000"/>
            <a:ext cx="10383715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454B0FC-732E-8A4C-BFF3-F1201F0958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0" y="337127"/>
            <a:ext cx="3566838" cy="10684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EB421C-1C49-0B4C-8165-AC7817F16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81" y="5173312"/>
            <a:ext cx="1828800" cy="812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2E649B-36D4-114F-A2A6-36BBA5643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16" y="2451057"/>
            <a:ext cx="1687056" cy="15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8E519B-78D4-D5C2-15EF-696E89A6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Core Elements of the Bill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7FCEC-72A6-7444-967C-1BD0759E494E}"/>
              </a:ext>
            </a:extLst>
          </p:cNvPr>
          <p:cNvSpPr txBox="1"/>
          <p:nvPr/>
        </p:nvSpPr>
        <p:spPr>
          <a:xfrm>
            <a:off x="720000" y="1296000"/>
            <a:ext cx="106672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400" dirty="0"/>
              <a:t>If passed, the Bill will implement the proposed single Act model, shaped by feedback received from the veteran community.</a:t>
            </a:r>
          </a:p>
          <a:p>
            <a:pPr>
              <a:spcAft>
                <a:spcPts val="1200"/>
              </a:spcAft>
            </a:pPr>
            <a:r>
              <a:rPr lang="en-AU" sz="2400" dirty="0"/>
              <a:t>The core elements are: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all new claims for compensation and rehabilitation will be considered under an improved MRCA from 1 July 2026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closing the VEA and DRCA to most new compensation related claims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VEA and DRCA compensation payments being received at the commencement date would be grandparented, protecting existing entitlements.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40ACA3-3BE7-3331-23C4-E6A01678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MRCA Improvements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7FCEC-72A6-7444-967C-1BD0759E494E}"/>
              </a:ext>
            </a:extLst>
          </p:cNvPr>
          <p:cNvSpPr txBox="1"/>
          <p:nvPr/>
        </p:nvSpPr>
        <p:spPr>
          <a:xfrm>
            <a:off x="720000" y="1296000"/>
            <a:ext cx="110555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Compensation for severely injured veterans over pension age, and their dependants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Universal entitlements when travelling by car to get treatment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Extended coverage for liability</a:t>
            </a:r>
          </a:p>
          <a:p>
            <a:pPr marL="685800" lvl="2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medical event while on duty </a:t>
            </a:r>
          </a:p>
          <a:p>
            <a:pPr marL="685800" lvl="2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service-related smoking (up to 31 December 1997)</a:t>
            </a:r>
          </a:p>
          <a:p>
            <a:pPr marL="228600" lvl="1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Accepting claims on a presumptive basis for certain conditions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Improvements to permanent impairment (PI) payments </a:t>
            </a:r>
          </a:p>
          <a:p>
            <a:pPr marL="685800" lvl="2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date of effect</a:t>
            </a:r>
          </a:p>
          <a:p>
            <a:pPr marL="685800" lvl="2" indent="-2286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posthumous lump sum conversion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2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FD5FF2-307A-758F-F04B-A9CC3E3B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MRCA Improvements (cont’d)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7FCEC-72A6-7444-967C-1BD0759E494E}"/>
              </a:ext>
            </a:extLst>
          </p:cNvPr>
          <p:cNvSpPr txBox="1"/>
          <p:nvPr/>
        </p:nvSpPr>
        <p:spPr>
          <a:xfrm>
            <a:off x="720000" y="1296000"/>
            <a:ext cx="11055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More beneficial Statement of Principles (</a:t>
            </a:r>
            <a:r>
              <a:rPr lang="en-AU" sz="2400" dirty="0" err="1"/>
              <a:t>SoP</a:t>
            </a:r>
            <a:r>
              <a:rPr lang="en-AU" sz="2400" dirty="0"/>
              <a:t>) to apply in review/appeal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Greater flexibility for directing payments primary carer of young dependants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Protection for persons in vulnerable circumstances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mandatory financial and legal advice before receiving payment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C50-872B-D04D-8806-D9B1F4E15D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1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nsforming DVA 3">
      <a:dk1>
        <a:srgbClr val="000000"/>
      </a:dk1>
      <a:lt1>
        <a:srgbClr val="FFFFFF"/>
      </a:lt1>
      <a:dk2>
        <a:srgbClr val="1F2C56"/>
      </a:dk2>
      <a:lt2>
        <a:srgbClr val="E7E6E6"/>
      </a:lt2>
      <a:accent1>
        <a:srgbClr val="3C5893"/>
      </a:accent1>
      <a:accent2>
        <a:srgbClr val="4FBBC3"/>
      </a:accent2>
      <a:accent3>
        <a:srgbClr val="A5A5A5"/>
      </a:accent3>
      <a:accent4>
        <a:srgbClr val="91C84C"/>
      </a:accent4>
      <a:accent5>
        <a:srgbClr val="FBCA3F"/>
      </a:accent5>
      <a:accent6>
        <a:srgbClr val="223C71"/>
      </a:accent6>
      <a:hlink>
        <a:srgbClr val="5773B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forming-DVA_6 June 2018" id="{4D380BFD-986D-604A-82FD-5E7BED51D6CF}" vid="{5C522EA0-F394-4945-854D-2B6981A6EF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362B6D27E3240B29752A982436F97" ma:contentTypeVersion="4" ma:contentTypeDescription="Create a new document." ma:contentTypeScope="" ma:versionID="470f19cc68e7b0ce99d01755e08e5f3c">
  <xsd:schema xmlns:xsd="http://www.w3.org/2001/XMLSchema" xmlns:xs="http://www.w3.org/2001/XMLSchema" xmlns:p="http://schemas.microsoft.com/office/2006/metadata/properties" xmlns:ns3="e1ac7baa-861d-4908-a8f3-e0ec3374c820" targetNamespace="http://schemas.microsoft.com/office/2006/metadata/properties" ma:root="true" ma:fieldsID="e65d62b305647e4634d508d75f317d6d" ns3:_="">
    <xsd:import namespace="e1ac7baa-861d-4908-a8f3-e0ec3374c8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c7baa-861d-4908-a8f3-e0ec3374c8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49C25-6C12-4D35-81D5-579BBFAD5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c7baa-861d-4908-a8f3-e0ec3374c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E23917-722D-4B89-B2E2-69A9EE8AA666}">
  <ds:schemaRefs>
    <ds:schemaRef ds:uri="http://purl.org/dc/elements/1.1/"/>
    <ds:schemaRef ds:uri="e1ac7baa-861d-4908-a8f3-e0ec3374c820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2CDEFE-4F7B-43EE-B0FF-5530DDFEAA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20179</TotalTime>
  <Words>1032</Words>
  <Application>Microsoft Office PowerPoint</Application>
  <PresentationFormat>Widescreen</PresentationFormat>
  <Paragraphs>150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Helvetica</vt:lpstr>
      <vt:lpstr>Rockwell</vt:lpstr>
      <vt:lpstr>Office Theme</vt:lpstr>
      <vt:lpstr>Veteran Forum  Sydney – August 2024</vt:lpstr>
      <vt:lpstr>Veteran Forum – Sydney – August 2024</vt:lpstr>
      <vt:lpstr>Veteran Forum – Sydney – August 2024</vt:lpstr>
      <vt:lpstr>Veteran Forum – Sydney – August 2024</vt:lpstr>
      <vt:lpstr>Veteran Forum – Sydney – August 2024</vt:lpstr>
      <vt:lpstr>Veterans’ Entitlements, Treatment and Support (Simplification and Harmonisation) Bill 2024 Creating a simpler, easier to use system for the veteran community </vt:lpstr>
      <vt:lpstr>Core Elements of the Bill</vt:lpstr>
      <vt:lpstr>MRCA Improvements</vt:lpstr>
      <vt:lpstr>MRCA Improvements (cont’d)</vt:lpstr>
      <vt:lpstr>For current VEA Veterans and Families</vt:lpstr>
      <vt:lpstr>For current DRCA Veterans and Families</vt:lpstr>
      <vt:lpstr>What does this Bill mean for me?</vt:lpstr>
      <vt:lpstr>What does this Bill mean for me?</vt:lpstr>
      <vt:lpstr>What does this Bill mean for my family?</vt:lpstr>
      <vt:lpstr>PowerPoint Presentation</vt:lpstr>
      <vt:lpstr>What is available to help you understand how the Bill would operate?  </vt:lpstr>
      <vt:lpstr>Veteran Forum – Sydney – August 2024</vt:lpstr>
      <vt:lpstr>Veteran Forum – Sydney – August 2024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DVA</dc:title>
  <dc:creator>Horn, Rosanna</dc:creator>
  <cp:keywords>[SEC=OFFICIAL]</cp:keywords>
  <cp:lastModifiedBy>Selmes, Ryan</cp:lastModifiedBy>
  <cp:revision>703</cp:revision>
  <cp:lastPrinted>2023-02-07T04:25:03Z</cp:lastPrinted>
  <dcterms:created xsi:type="dcterms:W3CDTF">2018-06-06T03:01:49Z</dcterms:created>
  <dcterms:modified xsi:type="dcterms:W3CDTF">2024-08-27T11:15:16Z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0x010100424362B6D27E3240B29752A982436F97</vt:lpwstr>
  </property>
  <property fmtid="{D5CDD505-2E9C-101B-9397-08002B2CF9AE}" pid="3" name="MediaServiceImageTags">
    <vt:lpwstr/>
  </property>
  <property fmtid="{D5CDD505-2E9C-101B-9397-08002B2CF9AE}" pid="4" name="PM_ProtectiveMarkingImage_Header">
    <vt:lpwstr>C:\Program Files\Common Files\janusNET Shared\janusSEAL\Images\DocumentSlashBlue.png</vt:lpwstr>
  </property>
  <property fmtid="{D5CDD505-2E9C-101B-9397-08002B2CF9AE}" pid="5" name="PM_Caveats_Count">
    <vt:lpwstr>0</vt:lpwstr>
  </property>
  <property fmtid="{D5CDD505-2E9C-101B-9397-08002B2CF9AE}" pid="6" name="PM_DisplayValueSecClassificationWithQualifier">
    <vt:lpwstr>OFFICIAL</vt:lpwstr>
  </property>
  <property fmtid="{D5CDD505-2E9C-101B-9397-08002B2CF9AE}" pid="7" name="PM_Qualifier">
    <vt:lpwstr/>
  </property>
  <property fmtid="{D5CDD505-2E9C-101B-9397-08002B2CF9AE}" pid="8" name="PM_SecurityClassification">
    <vt:lpwstr>OFFICIAL</vt:lpwstr>
  </property>
  <property fmtid="{D5CDD505-2E9C-101B-9397-08002B2CF9AE}" pid="9" name="PM_InsertionValue">
    <vt:lpwstr>OFFICIAL</vt:lpwstr>
  </property>
  <property fmtid="{D5CDD505-2E9C-101B-9397-08002B2CF9AE}" pid="10" name="PM_Originating_FileId">
    <vt:lpwstr>7436F4AFB4BB4A91A415E32CA922BF3F</vt:lpwstr>
  </property>
  <property fmtid="{D5CDD505-2E9C-101B-9397-08002B2CF9AE}" pid="11" name="PM_ProtectiveMarkingValue_Footer">
    <vt:lpwstr>OFFICIAL</vt:lpwstr>
  </property>
  <property fmtid="{D5CDD505-2E9C-101B-9397-08002B2CF9AE}" pid="12" name="PM_Originator_Hash_SHA1">
    <vt:lpwstr>256E22DCBA2BDD8433924AC02E8313551C4CCE29</vt:lpwstr>
  </property>
  <property fmtid="{D5CDD505-2E9C-101B-9397-08002B2CF9AE}" pid="13" name="PM_OriginationTimeStamp">
    <vt:lpwstr>2023-02-16T00:36:27Z</vt:lpwstr>
  </property>
  <property fmtid="{D5CDD505-2E9C-101B-9397-08002B2CF9AE}" pid="14" name="PM_ProtectiveMarkingValue_Header">
    <vt:lpwstr>OFFICIAL</vt:lpwstr>
  </property>
  <property fmtid="{D5CDD505-2E9C-101B-9397-08002B2CF9AE}" pid="15" name="PM_ProtectiveMarkingImage_Footer">
    <vt:lpwstr>C:\Program Files\Common Files\janusNET Shared\janusSEAL\Images\DocumentSlashBlue.png</vt:lpwstr>
  </property>
  <property fmtid="{D5CDD505-2E9C-101B-9397-08002B2CF9AE}" pid="16" name="PM_Namespace">
    <vt:lpwstr>gov.au</vt:lpwstr>
  </property>
  <property fmtid="{D5CDD505-2E9C-101B-9397-08002B2CF9AE}" pid="17" name="PM_Version">
    <vt:lpwstr>2018.4</vt:lpwstr>
  </property>
  <property fmtid="{D5CDD505-2E9C-101B-9397-08002B2CF9AE}" pid="18" name="PM_Note">
    <vt:lpwstr/>
  </property>
  <property fmtid="{D5CDD505-2E9C-101B-9397-08002B2CF9AE}" pid="19" name="PM_Markers">
    <vt:lpwstr/>
  </property>
  <property fmtid="{D5CDD505-2E9C-101B-9397-08002B2CF9AE}" pid="20" name="PM_Display">
    <vt:lpwstr>OFFICIAL</vt:lpwstr>
  </property>
  <property fmtid="{D5CDD505-2E9C-101B-9397-08002B2CF9AE}" pid="21" name="PMUuid">
    <vt:lpwstr>ABBFF5E2-9674-55C9-B08D-C9980002FD58</vt:lpwstr>
  </property>
  <property fmtid="{D5CDD505-2E9C-101B-9397-08002B2CF9AE}" pid="22" name="PMUuidVer">
    <vt:lpwstr>2022.1</vt:lpwstr>
  </property>
  <property fmtid="{D5CDD505-2E9C-101B-9397-08002B2CF9AE}" pid="23" name="PM_Hash_Version">
    <vt:lpwstr>2018.0</vt:lpwstr>
  </property>
  <property fmtid="{D5CDD505-2E9C-101B-9397-08002B2CF9AE}" pid="24" name="PM_Hash_Salt_Prev">
    <vt:lpwstr>6E052158DE603F3A96014DFD5CC657FA</vt:lpwstr>
  </property>
  <property fmtid="{D5CDD505-2E9C-101B-9397-08002B2CF9AE}" pid="25" name="PM_Hash_Salt">
    <vt:lpwstr>ED808CFD6E471EC52787F1E962770C42</vt:lpwstr>
  </property>
  <property fmtid="{D5CDD505-2E9C-101B-9397-08002B2CF9AE}" pid="26" name="PM_Hash_SHA1">
    <vt:lpwstr>28469E047D8FB3BC3F23CBCCCEB837096C02F37C</vt:lpwstr>
  </property>
  <property fmtid="{D5CDD505-2E9C-101B-9397-08002B2CF9AE}" pid="27" name="PM_OriginatorUserAccountName_SHA256">
    <vt:lpwstr>388F22ECE2C92605ED68F532ABA5735D89719B86FA437C3C776F020DCEA1A884</vt:lpwstr>
  </property>
  <property fmtid="{D5CDD505-2E9C-101B-9397-08002B2CF9AE}" pid="28" name="PM_OriginatorDomainName_SHA256">
    <vt:lpwstr>90B991BC393BD7CAAA46C247E60345801E2CCF112BDF334D1E802CA784C4485D</vt:lpwstr>
  </property>
  <property fmtid="{D5CDD505-2E9C-101B-9397-08002B2CF9AE}" pid="29" name="PM_PrintOutPlacement_PPT">
    <vt:lpwstr>HandoutFooter,HandoutHeader,NotesHandoutFooter,NotesHandoutHeader,SlideFooter,SlideHeader</vt:lpwstr>
  </property>
  <property fmtid="{D5CDD505-2E9C-101B-9397-08002B2CF9AE}" pid="30" name="PM_SecurityClassification_Prev">
    <vt:lpwstr>PROTECTED</vt:lpwstr>
  </property>
  <property fmtid="{D5CDD505-2E9C-101B-9397-08002B2CF9AE}" pid="31" name="PM_Qualifier_Prev">
    <vt:lpwstr/>
  </property>
</Properties>
</file>